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71"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6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4632"/>
  </p:normalViewPr>
  <p:slideViewPr>
    <p:cSldViewPr snapToGrid="0">
      <p:cViewPr varScale="1">
        <p:scale>
          <a:sx n="111" d="100"/>
          <a:sy n="111" d="100"/>
        </p:scale>
        <p:origin x="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9BD4-3700-9D02-7339-329E1AEE3CD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2DBC367-91A0-E864-9ABF-AD830EBFF0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684E22A-AEC2-024F-6267-82170639DF99}"/>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0AF2535B-97C4-0670-2276-DF03BD7DD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DED5B-202D-CDE7-A479-6E2EF5AED535}"/>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51072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AB1A-71AD-B530-1DD8-7849C3B3F1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66CB0D-C4DA-A52C-9828-35B805A0E3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D9DE80-8EA5-D071-C622-89DDB90A5ED2}"/>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DB2DEDCB-1385-997C-8AE0-A2BC1D9498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C8673-1CFD-2BE9-85AC-4B00365CC354}"/>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75344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9CCCD-BA08-04C8-82FB-E9DF03FD6B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FDF92B-7272-C965-0BA5-B5B2341054C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D4E041-8DB7-337C-4674-CD4F655B519A}"/>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3F3CC4C9-7525-D900-B54B-7EF62E9FF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4BA5E-D616-903C-E3A9-ED6686C177ED}"/>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43017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FC89-C618-B7AC-6989-4433135C67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ACFDEEC-C707-2CD3-2B2B-29845E4554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6359B3-74F0-341C-1679-BE4D168432D0}"/>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930CDEFB-9E3E-DE76-B14F-E567AD65B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47F59-B8E3-3F0E-E123-E295CC92F1C2}"/>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4290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47A3-6E48-5D59-B591-8DC77142E6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11D12F-256A-CDAD-1AF0-AF871AE8AC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D6DAFE-C4B1-3FF2-0A66-55815DE3F132}"/>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7C26E58A-0974-4ADB-8973-EF9E977E4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1F3AA-023F-A5FD-36F5-DAF09C849C04}"/>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255489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11BB-0BF6-9AEC-57CE-03826A485D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CF30878-37C1-1F24-BE08-2CEA17F82B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B4FBD5D-3C86-9DAD-B378-3F18B15953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3EE91BA-6052-327A-B9A3-1CCFCFF71C65}"/>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6" name="Footer Placeholder 5">
            <a:extLst>
              <a:ext uri="{FF2B5EF4-FFF2-40B4-BE49-F238E27FC236}">
                <a16:creationId xmlns:a16="http://schemas.microsoft.com/office/drawing/2014/main" id="{DDBA9A90-9C08-306A-F36E-F9F5A7ACD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762832-4603-2353-9E1A-67734DB36BEC}"/>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3958917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AD8D-5513-DFE6-91A4-7F1482611ED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84C09C-BFCB-FA27-14D2-48F460B3C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91679A8-842D-50ED-658A-B496DDE2606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43DA11-3FCD-92C1-4081-07EAB2A326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B46025-2616-39C9-3A62-4D18A0F4090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5CF36CE-0FFC-C55E-A0E7-2D686305B828}"/>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8" name="Footer Placeholder 7">
            <a:extLst>
              <a:ext uri="{FF2B5EF4-FFF2-40B4-BE49-F238E27FC236}">
                <a16:creationId xmlns:a16="http://schemas.microsoft.com/office/drawing/2014/main" id="{FC4FC9BD-1F74-00C2-9F5B-753F0CB120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0565E6-725E-CAE9-5A37-3C41A6968618}"/>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88940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54CE-0A40-F26C-E92E-47AB749239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CE8B1CE-3524-CCA9-782A-695AF8DAAC75}"/>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4" name="Footer Placeholder 3">
            <a:extLst>
              <a:ext uri="{FF2B5EF4-FFF2-40B4-BE49-F238E27FC236}">
                <a16:creationId xmlns:a16="http://schemas.microsoft.com/office/drawing/2014/main" id="{48EC4BFD-C2B0-BF65-9DCA-999FB34CF2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0DC8F2-F39E-9646-A841-5923070D307C}"/>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659551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4C62A-15AA-FE03-187B-7DEB946204DC}"/>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3" name="Footer Placeholder 2">
            <a:extLst>
              <a:ext uri="{FF2B5EF4-FFF2-40B4-BE49-F238E27FC236}">
                <a16:creationId xmlns:a16="http://schemas.microsoft.com/office/drawing/2014/main" id="{1D9EC48C-FC84-8D05-A793-E42EE530EB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640AA-DE8B-FBB4-F960-F83B614953A0}"/>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56980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B6D7-FE6F-D634-F983-062973D624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0CE0872-23A6-792A-113B-7CC88ADEDE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E1B09D7-2278-CE50-2550-2B289DCA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101FFF-1EBE-7A68-5D0E-85F60E781998}"/>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6" name="Footer Placeholder 5">
            <a:extLst>
              <a:ext uri="{FF2B5EF4-FFF2-40B4-BE49-F238E27FC236}">
                <a16:creationId xmlns:a16="http://schemas.microsoft.com/office/drawing/2014/main" id="{862AB49C-4DF0-2463-7E67-BEB920077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82DE6-5335-211D-4F9A-8D06ABB12D2D}"/>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245652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9814-5B69-5384-016B-FCF1EF5131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96B78B-2D82-7A2F-DFA8-536789331C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BCCD2F-F175-3F39-FA5B-0BA429B904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B44505-637F-80FF-A5AC-9906E9EB8C22}"/>
              </a:ext>
            </a:extLst>
          </p:cNvPr>
          <p:cNvSpPr>
            <a:spLocks noGrp="1"/>
          </p:cNvSpPr>
          <p:nvPr>
            <p:ph type="dt" sz="half" idx="10"/>
          </p:nvPr>
        </p:nvSpPr>
        <p:spPr/>
        <p:txBody>
          <a:bodyPr/>
          <a:lstStyle/>
          <a:p>
            <a:fld id="{87AB81C4-7F73-9945-A8EE-FBB628EFA778}" type="datetimeFigureOut">
              <a:rPr lang="en-US" smtClean="0"/>
              <a:t>1/3/26</a:t>
            </a:fld>
            <a:endParaRPr lang="en-US"/>
          </a:p>
        </p:txBody>
      </p:sp>
      <p:sp>
        <p:nvSpPr>
          <p:cNvPr id="6" name="Footer Placeholder 5">
            <a:extLst>
              <a:ext uri="{FF2B5EF4-FFF2-40B4-BE49-F238E27FC236}">
                <a16:creationId xmlns:a16="http://schemas.microsoft.com/office/drawing/2014/main" id="{B16F1536-9C0B-5B3D-1E3E-7778EF2AC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FCA92-F12D-FAD7-08E0-2870FE1EF4BC}"/>
              </a:ext>
            </a:extLst>
          </p:cNvPr>
          <p:cNvSpPr>
            <a:spLocks noGrp="1"/>
          </p:cNvSpPr>
          <p:nvPr>
            <p:ph type="sldNum" sz="quarter" idx="12"/>
          </p:nvPr>
        </p:nvSpPr>
        <p:spPr/>
        <p:txBody>
          <a:bodyPr/>
          <a:lstStyle/>
          <a:p>
            <a:fld id="{E771A9BA-FE1E-6C48-90D2-1B1BEA3FDE6C}" type="slidenum">
              <a:rPr lang="en-US" smtClean="0"/>
              <a:t>‹#›</a:t>
            </a:fld>
            <a:endParaRPr lang="en-US"/>
          </a:p>
        </p:txBody>
      </p:sp>
    </p:spTree>
    <p:extLst>
      <p:ext uri="{BB962C8B-B14F-4D97-AF65-F5344CB8AC3E}">
        <p14:creationId xmlns:p14="http://schemas.microsoft.com/office/powerpoint/2010/main" val="189503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C7D367-C155-4AEC-F2AF-31253DB66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210FB4-503A-E8C9-0CA8-691221874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5533D8-C61F-2984-4A74-15EE42314E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AB81C4-7F73-9945-A8EE-FBB628EFA778}" type="datetimeFigureOut">
              <a:rPr lang="en-US" smtClean="0"/>
              <a:t>1/3/26</a:t>
            </a:fld>
            <a:endParaRPr lang="en-US"/>
          </a:p>
        </p:txBody>
      </p:sp>
      <p:sp>
        <p:nvSpPr>
          <p:cNvPr id="5" name="Footer Placeholder 4">
            <a:extLst>
              <a:ext uri="{FF2B5EF4-FFF2-40B4-BE49-F238E27FC236}">
                <a16:creationId xmlns:a16="http://schemas.microsoft.com/office/drawing/2014/main" id="{AFC3F394-AC3A-177B-6993-9BB6271E6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813E72-9348-3075-13E3-191F8EC62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71A9BA-FE1E-6C48-90D2-1B1BEA3FDE6C}" type="slidenum">
              <a:rPr lang="en-US" smtClean="0"/>
              <a:t>‹#›</a:t>
            </a:fld>
            <a:endParaRPr lang="en-US"/>
          </a:p>
        </p:txBody>
      </p:sp>
    </p:spTree>
    <p:extLst>
      <p:ext uri="{BB962C8B-B14F-4D97-AF65-F5344CB8AC3E}">
        <p14:creationId xmlns:p14="http://schemas.microsoft.com/office/powerpoint/2010/main" val="1730606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CA4D9C-A009-B454-FEB4-A6C0E7616574}"/>
              </a:ext>
            </a:extLst>
          </p:cNvPr>
          <p:cNvPicPr>
            <a:picLocks noChangeAspect="1"/>
          </p:cNvPicPr>
          <p:nvPr/>
        </p:nvPicPr>
        <p:blipFill>
          <a:blip r:embed="rId2"/>
          <a:stretch>
            <a:fillRect/>
          </a:stretch>
        </p:blipFill>
        <p:spPr>
          <a:xfrm>
            <a:off x="4371855" y="1021190"/>
            <a:ext cx="3578164" cy="4836514"/>
          </a:xfrm>
          <a:prstGeom prst="rect">
            <a:avLst/>
          </a:prstGeom>
          <a:ln w="28575">
            <a:solidFill>
              <a:schemeClr val="tx1"/>
            </a:solidFill>
          </a:ln>
        </p:spPr>
      </p:pic>
      <p:sp>
        <p:nvSpPr>
          <p:cNvPr id="13" name="TextBox 12">
            <a:extLst>
              <a:ext uri="{FF2B5EF4-FFF2-40B4-BE49-F238E27FC236}">
                <a16:creationId xmlns:a16="http://schemas.microsoft.com/office/drawing/2014/main" id="{92F04723-DFE4-66D7-51A4-40B0C00BE3FF}"/>
              </a:ext>
            </a:extLst>
          </p:cNvPr>
          <p:cNvSpPr txBox="1"/>
          <p:nvPr/>
        </p:nvSpPr>
        <p:spPr>
          <a:xfrm>
            <a:off x="4215596" y="425659"/>
            <a:ext cx="4073359" cy="461665"/>
          </a:xfrm>
          <a:prstGeom prst="rect">
            <a:avLst/>
          </a:prstGeom>
          <a:noFill/>
        </p:spPr>
        <p:txBody>
          <a:bodyPr wrap="none" rtlCol="0">
            <a:spAutoFit/>
          </a:bodyPr>
          <a:lstStyle/>
          <a:p>
            <a:r>
              <a:rPr lang="en-IN" sz="2400" b="1" dirty="0">
                <a:ea typeface="Dyson Kannada Book" panose="020B0503030204020306" pitchFamily="34" charset="0"/>
                <a:cs typeface="Dyson Kannada Book" panose="020B0503030204020306" pitchFamily="34" charset="0"/>
              </a:rPr>
              <a:t>A Comprehensive Summary</a:t>
            </a:r>
            <a:endParaRPr lang="en-US" sz="2400" b="1" dirty="0">
              <a:ea typeface="Dyson Kannada Book" panose="020B0503030204020306" pitchFamily="34" charset="0"/>
              <a:cs typeface="Dyson Kannada Book" panose="020B0503030204020306" pitchFamily="34" charset="0"/>
            </a:endParaRPr>
          </a:p>
        </p:txBody>
      </p:sp>
      <p:sp>
        <p:nvSpPr>
          <p:cNvPr id="14" name="TextBox 13">
            <a:extLst>
              <a:ext uri="{FF2B5EF4-FFF2-40B4-BE49-F238E27FC236}">
                <a16:creationId xmlns:a16="http://schemas.microsoft.com/office/drawing/2014/main" id="{FC1021E2-28FA-9B78-F988-60EFAA6480A5}"/>
              </a:ext>
            </a:extLst>
          </p:cNvPr>
          <p:cNvSpPr txBox="1"/>
          <p:nvPr/>
        </p:nvSpPr>
        <p:spPr>
          <a:xfrm>
            <a:off x="2924249" y="6125435"/>
            <a:ext cx="6473375" cy="646331"/>
          </a:xfrm>
          <a:prstGeom prst="rect">
            <a:avLst/>
          </a:prstGeom>
          <a:noFill/>
        </p:spPr>
        <p:txBody>
          <a:bodyPr wrap="none" rtlCol="0">
            <a:spAutoFit/>
          </a:bodyPr>
          <a:lstStyle/>
          <a:p>
            <a:pPr algn="ctr"/>
            <a:r>
              <a:rPr lang="en-IN" b="1" dirty="0">
                <a:ea typeface="Dyson Kannada Book" panose="020B0503030204020306" pitchFamily="34" charset="0"/>
                <a:cs typeface="Dyson Kannada Book" panose="020B0503030204020306" pitchFamily="34" charset="0"/>
              </a:rPr>
              <a:t>Chapter 1, Part 2</a:t>
            </a:r>
          </a:p>
          <a:p>
            <a:r>
              <a:rPr lang="en-IN" dirty="0">
                <a:ea typeface="Dyson Kannada Book" panose="020B0503030204020306" pitchFamily="34" charset="0"/>
                <a:cs typeface="Dyson Kannada Book" panose="020B0503030204020306" pitchFamily="34" charset="0"/>
              </a:rPr>
              <a:t>Introduction to Building AI Applications with Foundation Models</a:t>
            </a:r>
            <a:endParaRPr lang="en-US" b="1" dirty="0">
              <a:ea typeface="Dyson Kannada Book" panose="020B0503030204020306" pitchFamily="34" charset="0"/>
              <a:cs typeface="Dyson Kannada Book" panose="020B0503030204020306" pitchFamily="34" charset="0"/>
            </a:endParaRPr>
          </a:p>
        </p:txBody>
      </p:sp>
      <p:pic>
        <p:nvPicPr>
          <p:cNvPr id="9" name="Picture 8" descr="A brown and white owl on a branch&#10;&#10;AI-generated content may be incorrect.">
            <a:extLst>
              <a:ext uri="{FF2B5EF4-FFF2-40B4-BE49-F238E27FC236}">
                <a16:creationId xmlns:a16="http://schemas.microsoft.com/office/drawing/2014/main" id="{EE357549-5ADA-7D29-23B4-DE1D912C8418}"/>
              </a:ext>
            </a:extLst>
          </p:cNvPr>
          <p:cNvPicPr>
            <a:picLocks noChangeAspect="1"/>
          </p:cNvPicPr>
          <p:nvPr/>
        </p:nvPicPr>
        <p:blipFill>
          <a:blip r:embed="rId3">
            <a:alphaModFix amt="20000"/>
          </a:blip>
          <a:stretch>
            <a:fillRect/>
          </a:stretch>
        </p:blipFill>
        <p:spPr>
          <a:xfrm>
            <a:off x="1358900" y="2904653"/>
            <a:ext cx="1944000" cy="2202051"/>
          </a:xfrm>
          <a:prstGeom prst="rect">
            <a:avLst/>
          </a:prstGeom>
        </p:spPr>
      </p:pic>
      <p:pic>
        <p:nvPicPr>
          <p:cNvPr id="8" name="Picture 7" descr="A brown and white owl on a branch&#10;&#10;AI-generated content may be incorrect.">
            <a:extLst>
              <a:ext uri="{FF2B5EF4-FFF2-40B4-BE49-F238E27FC236}">
                <a16:creationId xmlns:a16="http://schemas.microsoft.com/office/drawing/2014/main" id="{5CBCAFAB-9BBB-196D-644A-F604FB90BB79}"/>
              </a:ext>
            </a:extLst>
          </p:cNvPr>
          <p:cNvPicPr>
            <a:picLocks noChangeAspect="1"/>
          </p:cNvPicPr>
          <p:nvPr/>
        </p:nvPicPr>
        <p:blipFill>
          <a:blip r:embed="rId3">
            <a:alphaModFix amt="20000"/>
          </a:blip>
          <a:stretch>
            <a:fillRect/>
          </a:stretch>
        </p:blipFill>
        <p:spPr>
          <a:xfrm>
            <a:off x="9245600" y="4137303"/>
            <a:ext cx="1944000" cy="2202051"/>
          </a:xfrm>
          <a:prstGeom prst="rect">
            <a:avLst/>
          </a:prstGeom>
        </p:spPr>
      </p:pic>
      <p:pic>
        <p:nvPicPr>
          <p:cNvPr id="10" name="Picture 9" descr="A brown and white owl on a branch&#10;&#10;AI-generated content may be incorrect.">
            <a:extLst>
              <a:ext uri="{FF2B5EF4-FFF2-40B4-BE49-F238E27FC236}">
                <a16:creationId xmlns:a16="http://schemas.microsoft.com/office/drawing/2014/main" id="{11B22998-1E56-4114-4EBB-4DC64A216A9F}"/>
              </a:ext>
            </a:extLst>
          </p:cNvPr>
          <p:cNvPicPr>
            <a:picLocks noChangeAspect="1"/>
          </p:cNvPicPr>
          <p:nvPr/>
        </p:nvPicPr>
        <p:blipFill>
          <a:blip r:embed="rId3">
            <a:alphaModFix amt="20000"/>
          </a:blip>
          <a:stretch>
            <a:fillRect/>
          </a:stretch>
        </p:blipFill>
        <p:spPr>
          <a:xfrm>
            <a:off x="8889100" y="1021190"/>
            <a:ext cx="1944000" cy="2202051"/>
          </a:xfrm>
          <a:prstGeom prst="rect">
            <a:avLst/>
          </a:prstGeom>
        </p:spPr>
      </p:pic>
    </p:spTree>
    <p:extLst>
      <p:ext uri="{BB962C8B-B14F-4D97-AF65-F5344CB8AC3E}">
        <p14:creationId xmlns:p14="http://schemas.microsoft.com/office/powerpoint/2010/main" val="333172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7C1B40CB-7B4D-66B1-3B1D-0C8DE74F0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29C9E-EE32-BFD5-BD52-2272C54191C5}"/>
              </a:ext>
            </a:extLst>
          </p:cNvPr>
          <p:cNvSpPr>
            <a:spLocks noGrp="1"/>
          </p:cNvSpPr>
          <p:nvPr>
            <p:ph type="title"/>
          </p:nvPr>
        </p:nvSpPr>
        <p:spPr/>
        <p:txBody>
          <a:bodyPr/>
          <a:lstStyle/>
          <a:p>
            <a:r>
              <a:rPr lang="en-IN" dirty="0"/>
              <a:t>A universe of new applications come to the forefront.</a:t>
            </a:r>
            <a:endParaRPr lang="en-US" dirty="0"/>
          </a:p>
        </p:txBody>
      </p:sp>
      <p:pic>
        <p:nvPicPr>
          <p:cNvPr id="4" name="Picture 3" descr="A screenshot of a computer&#10;&#10;AI-generated content may be incorrect.">
            <a:extLst>
              <a:ext uri="{FF2B5EF4-FFF2-40B4-BE49-F238E27FC236}">
                <a16:creationId xmlns:a16="http://schemas.microsoft.com/office/drawing/2014/main" id="{1E66F9F0-A528-F261-17B4-D68137FC8903}"/>
              </a:ext>
            </a:extLst>
          </p:cNvPr>
          <p:cNvPicPr>
            <a:picLocks noChangeAspect="1"/>
          </p:cNvPicPr>
          <p:nvPr/>
        </p:nvPicPr>
        <p:blipFill>
          <a:blip r:embed="rId2"/>
          <a:stretch>
            <a:fillRect/>
          </a:stretch>
        </p:blipFill>
        <p:spPr>
          <a:xfrm>
            <a:off x="1455606" y="1986435"/>
            <a:ext cx="9280787" cy="3396518"/>
          </a:xfrm>
          <a:prstGeom prst="rect">
            <a:avLst/>
          </a:prstGeom>
        </p:spPr>
      </p:pic>
    </p:spTree>
    <p:extLst>
      <p:ext uri="{BB962C8B-B14F-4D97-AF65-F5344CB8AC3E}">
        <p14:creationId xmlns:p14="http://schemas.microsoft.com/office/powerpoint/2010/main" val="2113496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C6E555B1-A9B2-08E4-23CD-34C9316C2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8896E-0644-18F6-8CEA-379501248B4D}"/>
              </a:ext>
            </a:extLst>
          </p:cNvPr>
          <p:cNvSpPr>
            <a:spLocks noGrp="1"/>
          </p:cNvSpPr>
          <p:nvPr>
            <p:ph type="title"/>
          </p:nvPr>
        </p:nvSpPr>
        <p:spPr/>
        <p:txBody>
          <a:bodyPr/>
          <a:lstStyle/>
          <a:p>
            <a:r>
              <a:rPr lang="en-IN" dirty="0"/>
              <a:t>Al's greatest strength is personalizing experiences at scale.</a:t>
            </a:r>
            <a:endParaRPr lang="en-US" dirty="0"/>
          </a:p>
        </p:txBody>
      </p:sp>
      <p:pic>
        <p:nvPicPr>
          <p:cNvPr id="5" name="Picture 4" descr="A graph of a work and an amount of work&#10;&#10;AI-generated content may be incorrect.">
            <a:extLst>
              <a:ext uri="{FF2B5EF4-FFF2-40B4-BE49-F238E27FC236}">
                <a16:creationId xmlns:a16="http://schemas.microsoft.com/office/drawing/2014/main" id="{C2D037CE-59DB-75AC-5BCD-07E8261B3DD4}"/>
              </a:ext>
            </a:extLst>
          </p:cNvPr>
          <p:cNvPicPr>
            <a:picLocks noChangeAspect="1"/>
          </p:cNvPicPr>
          <p:nvPr/>
        </p:nvPicPr>
        <p:blipFill>
          <a:blip r:embed="rId2"/>
          <a:stretch>
            <a:fillRect/>
          </a:stretch>
        </p:blipFill>
        <p:spPr>
          <a:xfrm>
            <a:off x="4705350" y="2297747"/>
            <a:ext cx="6987429" cy="3279140"/>
          </a:xfrm>
          <a:prstGeom prst="rect">
            <a:avLst/>
          </a:prstGeom>
        </p:spPr>
      </p:pic>
      <p:sp>
        <p:nvSpPr>
          <p:cNvPr id="6" name="TextBox 5">
            <a:extLst>
              <a:ext uri="{FF2B5EF4-FFF2-40B4-BE49-F238E27FC236}">
                <a16:creationId xmlns:a16="http://schemas.microsoft.com/office/drawing/2014/main" id="{665A78BF-1CC0-D826-6B2D-523A2500BCD3}"/>
              </a:ext>
            </a:extLst>
          </p:cNvPr>
          <p:cNvSpPr txBox="1"/>
          <p:nvPr/>
        </p:nvSpPr>
        <p:spPr>
          <a:xfrm>
            <a:off x="499221" y="2644655"/>
            <a:ext cx="3892550" cy="2862322"/>
          </a:xfrm>
          <a:prstGeom prst="rect">
            <a:avLst/>
          </a:prstGeom>
          <a:noFill/>
        </p:spPr>
        <p:txBody>
          <a:bodyPr wrap="square" rtlCol="0">
            <a:spAutoFit/>
          </a:bodyPr>
          <a:lstStyle/>
          <a:p>
            <a:r>
              <a:rPr lang="en-IN" b="1" dirty="0"/>
              <a:t>Key Example: Duolingo Course Creation</a:t>
            </a:r>
          </a:p>
          <a:p>
            <a:endParaRPr lang="en-IN" dirty="0"/>
          </a:p>
          <a:p>
            <a:r>
              <a:rPr lang="en-IN" dirty="0"/>
              <a:t>Al can assist across all four stages of creating a course. However, its value is overwhelmingly concentrated in the final stage: a task that is prohibitively labour-intensive </a:t>
            </a:r>
          </a:p>
          <a:p>
            <a:r>
              <a:rPr lang="en-IN" dirty="0"/>
              <a:t>for humans to perform for every student.</a:t>
            </a:r>
            <a:endParaRPr lang="en-US" dirty="0"/>
          </a:p>
        </p:txBody>
      </p:sp>
    </p:spTree>
    <p:extLst>
      <p:ext uri="{BB962C8B-B14F-4D97-AF65-F5344CB8AC3E}">
        <p14:creationId xmlns:p14="http://schemas.microsoft.com/office/powerpoint/2010/main" val="69364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9C0D1FE9-1554-8E19-7BC8-5DE8486D1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D9619-BA58-1298-86E0-2B124C1B0D7E}"/>
              </a:ext>
            </a:extLst>
          </p:cNvPr>
          <p:cNvSpPr>
            <a:spLocks noGrp="1"/>
          </p:cNvSpPr>
          <p:nvPr>
            <p:ph type="title"/>
          </p:nvPr>
        </p:nvSpPr>
        <p:spPr/>
        <p:txBody>
          <a:bodyPr/>
          <a:lstStyle/>
          <a:p>
            <a:r>
              <a:rPr lang="en-IN" dirty="0"/>
              <a:t>The path from a simple demo to a production-ready product is not linear.</a:t>
            </a:r>
            <a:endParaRPr lang="en-US" dirty="0"/>
          </a:p>
        </p:txBody>
      </p:sp>
      <p:pic>
        <p:nvPicPr>
          <p:cNvPr id="4" name="Picture 3" descr="A graph on a white background&#10;&#10;AI-generated content may be incorrect.">
            <a:extLst>
              <a:ext uri="{FF2B5EF4-FFF2-40B4-BE49-F238E27FC236}">
                <a16:creationId xmlns:a16="http://schemas.microsoft.com/office/drawing/2014/main" id="{62EA1ADD-5842-CD7D-3271-D9CC47DBE14E}"/>
              </a:ext>
            </a:extLst>
          </p:cNvPr>
          <p:cNvPicPr>
            <a:picLocks noChangeAspect="1"/>
          </p:cNvPicPr>
          <p:nvPr/>
        </p:nvPicPr>
        <p:blipFill>
          <a:blip r:embed="rId2"/>
          <a:stretch>
            <a:fillRect/>
          </a:stretch>
        </p:blipFill>
        <p:spPr>
          <a:xfrm>
            <a:off x="640426" y="2632075"/>
            <a:ext cx="7150100" cy="3860800"/>
          </a:xfrm>
          <a:prstGeom prst="rect">
            <a:avLst/>
          </a:prstGeom>
        </p:spPr>
      </p:pic>
      <p:sp>
        <p:nvSpPr>
          <p:cNvPr id="7" name="TextBox 6">
            <a:extLst>
              <a:ext uri="{FF2B5EF4-FFF2-40B4-BE49-F238E27FC236}">
                <a16:creationId xmlns:a16="http://schemas.microsoft.com/office/drawing/2014/main" id="{01CBD344-6618-DB39-4E95-74A5DAA882DF}"/>
              </a:ext>
            </a:extLst>
          </p:cNvPr>
          <p:cNvSpPr txBox="1"/>
          <p:nvPr/>
        </p:nvSpPr>
        <p:spPr>
          <a:xfrm>
            <a:off x="2260261" y="1976715"/>
            <a:ext cx="4118307" cy="369332"/>
          </a:xfrm>
          <a:prstGeom prst="rect">
            <a:avLst/>
          </a:prstGeom>
          <a:noFill/>
        </p:spPr>
        <p:txBody>
          <a:bodyPr wrap="none" rtlCol="0">
            <a:spAutoFit/>
          </a:bodyPr>
          <a:lstStyle/>
          <a:p>
            <a:r>
              <a:rPr lang="en-US" b="1" dirty="0"/>
              <a:t>Product Quality vs Development Time</a:t>
            </a:r>
          </a:p>
        </p:txBody>
      </p:sp>
      <p:sp>
        <p:nvSpPr>
          <p:cNvPr id="11" name="TextBox 10">
            <a:extLst>
              <a:ext uri="{FF2B5EF4-FFF2-40B4-BE49-F238E27FC236}">
                <a16:creationId xmlns:a16="http://schemas.microsoft.com/office/drawing/2014/main" id="{B3298D60-291D-70F3-E3FF-0553B183D958}"/>
              </a:ext>
            </a:extLst>
          </p:cNvPr>
          <p:cNvSpPr txBox="1"/>
          <p:nvPr/>
        </p:nvSpPr>
        <p:spPr>
          <a:xfrm>
            <a:off x="9141460" y="2808149"/>
            <a:ext cx="2410114" cy="2308324"/>
          </a:xfrm>
          <a:prstGeom prst="rect">
            <a:avLst/>
          </a:prstGeom>
          <a:noFill/>
        </p:spPr>
        <p:txBody>
          <a:bodyPr wrap="square">
            <a:spAutoFit/>
          </a:bodyPr>
          <a:lstStyle/>
          <a:p>
            <a:r>
              <a:rPr lang="en-IN" i="1" dirty="0"/>
              <a:t>“the journey from 0 to 60 is easy, whereas progressing from 60 to 100 becomes exceedingly challenging.”</a:t>
            </a:r>
          </a:p>
          <a:p>
            <a:endParaRPr lang="en-IN" dirty="0"/>
          </a:p>
          <a:p>
            <a:r>
              <a:rPr lang="en-IN" dirty="0"/>
              <a:t>Ding et al. (2023)</a:t>
            </a:r>
            <a:endParaRPr lang="en-US" dirty="0"/>
          </a:p>
        </p:txBody>
      </p:sp>
    </p:spTree>
    <p:extLst>
      <p:ext uri="{BB962C8B-B14F-4D97-AF65-F5344CB8AC3E}">
        <p14:creationId xmlns:p14="http://schemas.microsoft.com/office/powerpoint/2010/main" val="348370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F6B076EC-4181-B0A5-3EDF-86F1C95AC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644FC-536A-3874-19E8-C0ED185D62B6}"/>
              </a:ext>
            </a:extLst>
          </p:cNvPr>
          <p:cNvSpPr>
            <a:spLocks noGrp="1"/>
          </p:cNvSpPr>
          <p:nvPr>
            <p:ph type="title"/>
          </p:nvPr>
        </p:nvSpPr>
        <p:spPr/>
        <p:txBody>
          <a:bodyPr/>
          <a:lstStyle/>
          <a:p>
            <a:r>
              <a:rPr lang="en-IN" dirty="0"/>
              <a:t>The best model is a moving target.</a:t>
            </a:r>
            <a:endParaRPr lang="en-US" dirty="0"/>
          </a:p>
        </p:txBody>
      </p:sp>
      <p:sp>
        <p:nvSpPr>
          <p:cNvPr id="6" name="Content Placeholder 5">
            <a:extLst>
              <a:ext uri="{FF2B5EF4-FFF2-40B4-BE49-F238E27FC236}">
                <a16:creationId xmlns:a16="http://schemas.microsoft.com/office/drawing/2014/main" id="{EB18172C-B00A-EFB0-12C0-15D5614D1D99}"/>
              </a:ext>
            </a:extLst>
          </p:cNvPr>
          <p:cNvSpPr>
            <a:spLocks noGrp="1"/>
          </p:cNvSpPr>
          <p:nvPr>
            <p:ph idx="1"/>
          </p:nvPr>
        </p:nvSpPr>
        <p:spPr>
          <a:xfrm>
            <a:off x="838200" y="1825625"/>
            <a:ext cx="3693160" cy="4351338"/>
          </a:xfrm>
        </p:spPr>
        <p:txBody>
          <a:bodyPr>
            <a:normAutofit/>
          </a:bodyPr>
          <a:lstStyle/>
          <a:p>
            <a:pPr marL="0" indent="0">
              <a:buNone/>
            </a:pPr>
            <a:r>
              <a:rPr lang="en-IN" sz="1800" dirty="0"/>
              <a:t>Insight: Model performance is rapidly increasing while the cost per token is plummeting. The landscape is also shaped by shifting APIs and national regulations. </a:t>
            </a:r>
          </a:p>
          <a:p>
            <a:pPr marL="0" indent="0">
              <a:buNone/>
            </a:pPr>
            <a:endParaRPr lang="en-IN" sz="1800" dirty="0"/>
          </a:p>
          <a:p>
            <a:pPr marL="0" indent="0">
              <a:buNone/>
            </a:pPr>
            <a:r>
              <a:rPr lang="en-IN" sz="1800" dirty="0"/>
              <a:t>Takeaway: Your application architecture architecture must be flexible and model-agnostic to survive and adapt. Do not hardcode dependencies to a single model provider.</a:t>
            </a:r>
            <a:endParaRPr lang="en-US" sz="1800" dirty="0"/>
          </a:p>
        </p:txBody>
      </p:sp>
      <p:pic>
        <p:nvPicPr>
          <p:cNvPr id="8" name="Picture 7">
            <a:extLst>
              <a:ext uri="{FF2B5EF4-FFF2-40B4-BE49-F238E27FC236}">
                <a16:creationId xmlns:a16="http://schemas.microsoft.com/office/drawing/2014/main" id="{D2D40A75-BD10-0C9E-2B56-C97FC71956A3}"/>
              </a:ext>
            </a:extLst>
          </p:cNvPr>
          <p:cNvPicPr>
            <a:picLocks noChangeAspect="1"/>
          </p:cNvPicPr>
          <p:nvPr/>
        </p:nvPicPr>
        <p:blipFill>
          <a:blip r:embed="rId2"/>
          <a:stretch>
            <a:fillRect/>
          </a:stretch>
        </p:blipFill>
        <p:spPr>
          <a:xfrm>
            <a:off x="5156200" y="1825625"/>
            <a:ext cx="6553200" cy="4038600"/>
          </a:xfrm>
          <a:prstGeom prst="rect">
            <a:avLst/>
          </a:prstGeom>
        </p:spPr>
      </p:pic>
    </p:spTree>
    <p:extLst>
      <p:ext uri="{BB962C8B-B14F-4D97-AF65-F5344CB8AC3E}">
        <p14:creationId xmlns:p14="http://schemas.microsoft.com/office/powerpoint/2010/main" val="401246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67E51801-3189-43C0-A8CD-D75325362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8CADE0-D23A-2218-24D6-EBBDC4D3518F}"/>
              </a:ext>
            </a:extLst>
          </p:cNvPr>
          <p:cNvSpPr>
            <a:spLocks noGrp="1"/>
          </p:cNvSpPr>
          <p:nvPr>
            <p:ph type="title"/>
          </p:nvPr>
        </p:nvSpPr>
        <p:spPr/>
        <p:txBody>
          <a:bodyPr/>
          <a:lstStyle/>
          <a:p>
            <a:r>
              <a:rPr lang="en-IN" dirty="0"/>
              <a:t>AI Stack deals with Interface, Models and Infrastructure. </a:t>
            </a:r>
            <a:endParaRPr lang="en-US" dirty="0"/>
          </a:p>
        </p:txBody>
      </p:sp>
      <p:sp>
        <p:nvSpPr>
          <p:cNvPr id="7" name="TextBox 6">
            <a:extLst>
              <a:ext uri="{FF2B5EF4-FFF2-40B4-BE49-F238E27FC236}">
                <a16:creationId xmlns:a16="http://schemas.microsoft.com/office/drawing/2014/main" id="{6003EDBF-6AE2-F9A0-C092-587C2456A30D}"/>
              </a:ext>
            </a:extLst>
          </p:cNvPr>
          <p:cNvSpPr txBox="1"/>
          <p:nvPr/>
        </p:nvSpPr>
        <p:spPr>
          <a:xfrm>
            <a:off x="838200" y="2375178"/>
            <a:ext cx="2850460" cy="369332"/>
          </a:xfrm>
          <a:prstGeom prst="rect">
            <a:avLst/>
          </a:prstGeom>
          <a:noFill/>
        </p:spPr>
        <p:txBody>
          <a:bodyPr wrap="none" rtlCol="0">
            <a:spAutoFit/>
          </a:bodyPr>
          <a:lstStyle/>
          <a:p>
            <a:r>
              <a:rPr lang="en-US" b="1" dirty="0"/>
              <a:t>Application Development</a:t>
            </a:r>
          </a:p>
        </p:txBody>
      </p:sp>
      <p:sp>
        <p:nvSpPr>
          <p:cNvPr id="9" name="TextBox 8">
            <a:extLst>
              <a:ext uri="{FF2B5EF4-FFF2-40B4-BE49-F238E27FC236}">
                <a16:creationId xmlns:a16="http://schemas.microsoft.com/office/drawing/2014/main" id="{391AAF70-9697-C171-6AF1-1A921E93DCB4}"/>
              </a:ext>
            </a:extLst>
          </p:cNvPr>
          <p:cNvSpPr txBox="1"/>
          <p:nvPr/>
        </p:nvSpPr>
        <p:spPr>
          <a:xfrm>
            <a:off x="899159" y="2820829"/>
            <a:ext cx="2789501" cy="1754326"/>
          </a:xfrm>
          <a:prstGeom prst="rect">
            <a:avLst/>
          </a:prstGeom>
          <a:noFill/>
          <a:ln w="28575">
            <a:solidFill>
              <a:schemeClr val="tx1"/>
            </a:solidFill>
          </a:ln>
        </p:spPr>
        <p:txBody>
          <a:bodyPr wrap="square" rtlCol="0">
            <a:spAutoFit/>
          </a:bodyPr>
          <a:lstStyle/>
          <a:p>
            <a:r>
              <a:rPr lang="en-IN" dirty="0"/>
              <a:t>Application development involves providing a model with good prompts and necessary context. This layer requires rigorous evaluation. </a:t>
            </a:r>
          </a:p>
        </p:txBody>
      </p:sp>
      <p:sp>
        <p:nvSpPr>
          <p:cNvPr id="10" name="TextBox 9">
            <a:extLst>
              <a:ext uri="{FF2B5EF4-FFF2-40B4-BE49-F238E27FC236}">
                <a16:creationId xmlns:a16="http://schemas.microsoft.com/office/drawing/2014/main" id="{B31FDC68-BAF9-E0CA-25B7-8118D6C0397A}"/>
              </a:ext>
            </a:extLst>
          </p:cNvPr>
          <p:cNvSpPr txBox="1"/>
          <p:nvPr/>
        </p:nvSpPr>
        <p:spPr>
          <a:xfrm>
            <a:off x="4742649" y="2375178"/>
            <a:ext cx="2300823" cy="369332"/>
          </a:xfrm>
          <a:prstGeom prst="rect">
            <a:avLst/>
          </a:prstGeom>
          <a:noFill/>
        </p:spPr>
        <p:txBody>
          <a:bodyPr wrap="none" rtlCol="0">
            <a:spAutoFit/>
          </a:bodyPr>
          <a:lstStyle/>
          <a:p>
            <a:r>
              <a:rPr lang="en-IN" b="1" dirty="0"/>
              <a:t>Model</a:t>
            </a:r>
            <a:r>
              <a:rPr lang="en-US" b="1" dirty="0"/>
              <a:t> Development</a:t>
            </a:r>
          </a:p>
        </p:txBody>
      </p:sp>
      <p:sp>
        <p:nvSpPr>
          <p:cNvPr id="11" name="TextBox 10">
            <a:extLst>
              <a:ext uri="{FF2B5EF4-FFF2-40B4-BE49-F238E27FC236}">
                <a16:creationId xmlns:a16="http://schemas.microsoft.com/office/drawing/2014/main" id="{4A881899-CEA1-1BE1-9884-A3657016B5DF}"/>
              </a:ext>
            </a:extLst>
          </p:cNvPr>
          <p:cNvSpPr txBox="1"/>
          <p:nvPr/>
        </p:nvSpPr>
        <p:spPr>
          <a:xfrm>
            <a:off x="4803609" y="2820829"/>
            <a:ext cx="2789500" cy="1754326"/>
          </a:xfrm>
          <a:prstGeom prst="rect">
            <a:avLst/>
          </a:prstGeom>
          <a:noFill/>
          <a:ln w="28575">
            <a:solidFill>
              <a:schemeClr val="tx1"/>
            </a:solidFill>
          </a:ln>
        </p:spPr>
        <p:txBody>
          <a:bodyPr wrap="square" rtlCol="0">
            <a:spAutoFit/>
          </a:bodyPr>
          <a:lstStyle/>
          <a:p>
            <a:r>
              <a:rPr lang="en-IN" dirty="0"/>
              <a:t>This layer provides tooling for developing models, including frameworks for modelling, training, finetuning, and inference optimization.</a:t>
            </a:r>
          </a:p>
        </p:txBody>
      </p:sp>
      <p:sp>
        <p:nvSpPr>
          <p:cNvPr id="12" name="TextBox 11">
            <a:extLst>
              <a:ext uri="{FF2B5EF4-FFF2-40B4-BE49-F238E27FC236}">
                <a16:creationId xmlns:a16="http://schemas.microsoft.com/office/drawing/2014/main" id="{CF6753D3-0488-AF49-9991-7301DA37B1ED}"/>
              </a:ext>
            </a:extLst>
          </p:cNvPr>
          <p:cNvSpPr txBox="1"/>
          <p:nvPr/>
        </p:nvSpPr>
        <p:spPr>
          <a:xfrm>
            <a:off x="9220888" y="2375178"/>
            <a:ext cx="1635897" cy="369332"/>
          </a:xfrm>
          <a:prstGeom prst="rect">
            <a:avLst/>
          </a:prstGeom>
          <a:noFill/>
        </p:spPr>
        <p:txBody>
          <a:bodyPr wrap="none" rtlCol="0">
            <a:spAutoFit/>
          </a:bodyPr>
          <a:lstStyle/>
          <a:p>
            <a:r>
              <a:rPr lang="en-US" b="1" dirty="0"/>
              <a:t>Infrastructure</a:t>
            </a:r>
          </a:p>
        </p:txBody>
      </p:sp>
      <p:sp>
        <p:nvSpPr>
          <p:cNvPr id="13" name="TextBox 12">
            <a:extLst>
              <a:ext uri="{FF2B5EF4-FFF2-40B4-BE49-F238E27FC236}">
                <a16:creationId xmlns:a16="http://schemas.microsoft.com/office/drawing/2014/main" id="{1CCB2037-D791-F666-66E2-75F415B9AE1F}"/>
              </a:ext>
            </a:extLst>
          </p:cNvPr>
          <p:cNvSpPr txBox="1"/>
          <p:nvPr/>
        </p:nvSpPr>
        <p:spPr>
          <a:xfrm>
            <a:off x="8644087" y="2820829"/>
            <a:ext cx="2789500" cy="1754326"/>
          </a:xfrm>
          <a:prstGeom prst="rect">
            <a:avLst/>
          </a:prstGeom>
          <a:noFill/>
          <a:ln w="28575">
            <a:solidFill>
              <a:schemeClr val="tx1"/>
            </a:solidFill>
          </a:ln>
        </p:spPr>
        <p:txBody>
          <a:bodyPr wrap="square" rtlCol="0">
            <a:spAutoFit/>
          </a:bodyPr>
          <a:lstStyle/>
          <a:p>
            <a:r>
              <a:rPr lang="en-IN" dirty="0"/>
              <a:t>This layer includes tooling for model serving, managing data and compute, and monitoring.</a:t>
            </a:r>
          </a:p>
          <a:p>
            <a:endParaRPr lang="en-US" dirty="0"/>
          </a:p>
          <a:p>
            <a:endParaRPr lang="en-US" dirty="0"/>
          </a:p>
        </p:txBody>
      </p:sp>
      <p:sp>
        <p:nvSpPr>
          <p:cNvPr id="17" name="TextBox 16">
            <a:extLst>
              <a:ext uri="{FF2B5EF4-FFF2-40B4-BE49-F238E27FC236}">
                <a16:creationId xmlns:a16="http://schemas.microsoft.com/office/drawing/2014/main" id="{6CB09240-EB31-08FB-E0F0-8C010558FD1B}"/>
              </a:ext>
            </a:extLst>
          </p:cNvPr>
          <p:cNvSpPr txBox="1"/>
          <p:nvPr/>
        </p:nvSpPr>
        <p:spPr>
          <a:xfrm>
            <a:off x="899160" y="4806931"/>
            <a:ext cx="2789500" cy="1754326"/>
          </a:xfrm>
          <a:prstGeom prst="rect">
            <a:avLst/>
          </a:prstGeom>
          <a:noFill/>
          <a:ln w="28575">
            <a:solidFill>
              <a:schemeClr val="tx1"/>
            </a:solidFill>
          </a:ln>
        </p:spPr>
        <p:txBody>
          <a:bodyPr wrap="square">
            <a:spAutoFit/>
          </a:bodyPr>
          <a:lstStyle/>
          <a:p>
            <a:r>
              <a:rPr lang="en-IN" b="1" dirty="0"/>
              <a:t>Core responsibilities:</a:t>
            </a:r>
          </a:p>
          <a:p>
            <a:endParaRPr lang="en-IN" b="1" dirty="0"/>
          </a:p>
          <a:p>
            <a:r>
              <a:rPr lang="en-IN" i="1" dirty="0"/>
              <a:t>AI Interface, Prompt Engineering, Context Construction and Evaluation</a:t>
            </a:r>
          </a:p>
        </p:txBody>
      </p:sp>
      <p:sp>
        <p:nvSpPr>
          <p:cNvPr id="19" name="TextBox 18">
            <a:extLst>
              <a:ext uri="{FF2B5EF4-FFF2-40B4-BE49-F238E27FC236}">
                <a16:creationId xmlns:a16="http://schemas.microsoft.com/office/drawing/2014/main" id="{90DBDEB0-4ECE-B908-596A-60167D22F2CD}"/>
              </a:ext>
            </a:extLst>
          </p:cNvPr>
          <p:cNvSpPr txBox="1"/>
          <p:nvPr/>
        </p:nvSpPr>
        <p:spPr>
          <a:xfrm>
            <a:off x="4803610" y="4805988"/>
            <a:ext cx="2789499" cy="1754326"/>
          </a:xfrm>
          <a:prstGeom prst="rect">
            <a:avLst/>
          </a:prstGeom>
          <a:noFill/>
          <a:ln w="28575">
            <a:solidFill>
              <a:schemeClr val="tx1"/>
            </a:solidFill>
          </a:ln>
        </p:spPr>
        <p:txBody>
          <a:bodyPr wrap="square">
            <a:spAutoFit/>
          </a:bodyPr>
          <a:lstStyle/>
          <a:p>
            <a:r>
              <a:rPr lang="en-IN" b="1" dirty="0"/>
              <a:t>Core responsibilities:</a:t>
            </a:r>
          </a:p>
          <a:p>
            <a:endParaRPr lang="en-IN" dirty="0"/>
          </a:p>
          <a:p>
            <a:r>
              <a:rPr lang="en-IN" i="1" dirty="0"/>
              <a:t>Interface Optimisation, Dataset Engineering, Modelling/Training and Evaluation</a:t>
            </a:r>
          </a:p>
        </p:txBody>
      </p:sp>
      <p:sp>
        <p:nvSpPr>
          <p:cNvPr id="21" name="TextBox 20">
            <a:extLst>
              <a:ext uri="{FF2B5EF4-FFF2-40B4-BE49-F238E27FC236}">
                <a16:creationId xmlns:a16="http://schemas.microsoft.com/office/drawing/2014/main" id="{904E9807-7B55-EB1B-1587-83BDD0031C82}"/>
              </a:ext>
            </a:extLst>
          </p:cNvPr>
          <p:cNvSpPr txBox="1"/>
          <p:nvPr/>
        </p:nvSpPr>
        <p:spPr>
          <a:xfrm>
            <a:off x="8644087" y="4805988"/>
            <a:ext cx="2789500" cy="1754326"/>
          </a:xfrm>
          <a:prstGeom prst="rect">
            <a:avLst/>
          </a:prstGeom>
          <a:noFill/>
          <a:ln w="28575">
            <a:solidFill>
              <a:schemeClr val="tx1"/>
            </a:solidFill>
          </a:ln>
        </p:spPr>
        <p:txBody>
          <a:bodyPr wrap="square">
            <a:spAutoFit/>
          </a:bodyPr>
          <a:lstStyle/>
          <a:p>
            <a:r>
              <a:rPr lang="en-IN" b="1" dirty="0"/>
              <a:t>Core responsibilities:</a:t>
            </a:r>
          </a:p>
          <a:p>
            <a:endParaRPr lang="en-IN" dirty="0"/>
          </a:p>
          <a:p>
            <a:r>
              <a:rPr lang="en-US" i="1" dirty="0"/>
              <a:t>Compute Management, Data Management, Serving and Monitoring</a:t>
            </a:r>
          </a:p>
          <a:p>
            <a:endParaRPr lang="en-US" dirty="0"/>
          </a:p>
        </p:txBody>
      </p:sp>
    </p:spTree>
    <p:extLst>
      <p:ext uri="{BB962C8B-B14F-4D97-AF65-F5344CB8AC3E}">
        <p14:creationId xmlns:p14="http://schemas.microsoft.com/office/powerpoint/2010/main" val="410752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B5D79370-ECCB-34D7-EC23-845A52804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5718B-2A19-B1FB-D826-428B5910C838}"/>
              </a:ext>
            </a:extLst>
          </p:cNvPr>
          <p:cNvSpPr>
            <a:spLocks noGrp="1"/>
          </p:cNvSpPr>
          <p:nvPr>
            <p:ph type="title"/>
          </p:nvPr>
        </p:nvSpPr>
        <p:spPr/>
        <p:txBody>
          <a:bodyPr/>
          <a:lstStyle/>
          <a:p>
            <a:r>
              <a:rPr lang="en-IN" dirty="0"/>
              <a:t>A Phased Approach to Automation: Crawl, Walk, Run</a:t>
            </a:r>
            <a:endParaRPr lang="en-US" dirty="0"/>
          </a:p>
        </p:txBody>
      </p:sp>
      <p:sp>
        <p:nvSpPr>
          <p:cNvPr id="8" name="TextBox 7">
            <a:extLst>
              <a:ext uri="{FF2B5EF4-FFF2-40B4-BE49-F238E27FC236}">
                <a16:creationId xmlns:a16="http://schemas.microsoft.com/office/drawing/2014/main" id="{C6F067C1-4FB4-AA9E-0E50-D1777D7D53CC}"/>
              </a:ext>
            </a:extLst>
          </p:cNvPr>
          <p:cNvSpPr txBox="1"/>
          <p:nvPr/>
        </p:nvSpPr>
        <p:spPr>
          <a:xfrm>
            <a:off x="838199" y="1882605"/>
            <a:ext cx="10515599" cy="646331"/>
          </a:xfrm>
          <a:prstGeom prst="rect">
            <a:avLst/>
          </a:prstGeom>
          <a:noFill/>
        </p:spPr>
        <p:txBody>
          <a:bodyPr wrap="square">
            <a:spAutoFit/>
          </a:bodyPr>
          <a:lstStyle/>
          <a:p>
            <a:r>
              <a:rPr lang="en-IN" dirty="0"/>
              <a:t>Microsoft proposed a framework for gradually increasing Al automation in products, balancing capability with safety and control. This provides a structured path for deploying Al applications.</a:t>
            </a:r>
            <a:endParaRPr lang="en-US" dirty="0"/>
          </a:p>
        </p:txBody>
      </p:sp>
      <p:pic>
        <p:nvPicPr>
          <p:cNvPr id="9" name="Picture 8">
            <a:extLst>
              <a:ext uri="{FF2B5EF4-FFF2-40B4-BE49-F238E27FC236}">
                <a16:creationId xmlns:a16="http://schemas.microsoft.com/office/drawing/2014/main" id="{3ABA38B3-A08E-710A-D688-92A3D82E4EC7}"/>
              </a:ext>
            </a:extLst>
          </p:cNvPr>
          <p:cNvPicPr>
            <a:picLocks noChangeAspect="1"/>
          </p:cNvPicPr>
          <p:nvPr/>
        </p:nvPicPr>
        <p:blipFill>
          <a:blip r:embed="rId2"/>
          <a:stretch>
            <a:fillRect/>
          </a:stretch>
        </p:blipFill>
        <p:spPr>
          <a:xfrm>
            <a:off x="1823025" y="2881194"/>
            <a:ext cx="8545949" cy="3183940"/>
          </a:xfrm>
          <a:prstGeom prst="rect">
            <a:avLst/>
          </a:prstGeom>
          <a:ln>
            <a:solidFill>
              <a:schemeClr val="tx1"/>
            </a:solidFill>
          </a:ln>
        </p:spPr>
      </p:pic>
    </p:spTree>
    <p:extLst>
      <p:ext uri="{BB962C8B-B14F-4D97-AF65-F5344CB8AC3E}">
        <p14:creationId xmlns:p14="http://schemas.microsoft.com/office/powerpoint/2010/main" val="106497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547AA29D-679D-5F63-2319-2EF74E56C3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051C66-C80B-1B4E-2525-8EC079304FC3}"/>
              </a:ext>
            </a:extLst>
          </p:cNvPr>
          <p:cNvSpPr>
            <a:spLocks noGrp="1"/>
          </p:cNvSpPr>
          <p:nvPr>
            <p:ph type="title"/>
          </p:nvPr>
        </p:nvSpPr>
        <p:spPr/>
        <p:txBody>
          <a:bodyPr/>
          <a:lstStyle/>
          <a:p>
            <a:r>
              <a:rPr lang="en-IN" dirty="0"/>
              <a:t>Full Stack vs ML Engineers vs AI Engineers</a:t>
            </a:r>
            <a:endParaRPr lang="en-US" dirty="0"/>
          </a:p>
        </p:txBody>
      </p:sp>
      <p:sp>
        <p:nvSpPr>
          <p:cNvPr id="3" name="Content Placeholder 2">
            <a:extLst>
              <a:ext uri="{FF2B5EF4-FFF2-40B4-BE49-F238E27FC236}">
                <a16:creationId xmlns:a16="http://schemas.microsoft.com/office/drawing/2014/main" id="{2A92F498-6C45-864E-8BFF-0D4BCEE3BB78}"/>
              </a:ext>
            </a:extLst>
          </p:cNvPr>
          <p:cNvSpPr>
            <a:spLocks noGrp="1"/>
          </p:cNvSpPr>
          <p:nvPr>
            <p:ph idx="1"/>
          </p:nvPr>
        </p:nvSpPr>
        <p:spPr>
          <a:xfrm>
            <a:off x="838200" y="1825625"/>
            <a:ext cx="7401448" cy="4351338"/>
          </a:xfrm>
        </p:spPr>
        <p:txBody>
          <a:bodyPr>
            <a:normAutofit/>
          </a:bodyPr>
          <a:lstStyle/>
          <a:p>
            <a:pPr marL="0" indent="0">
              <a:buNone/>
            </a:pPr>
            <a:r>
              <a:rPr lang="en-IN" sz="1900" dirty="0"/>
              <a:t>With the availability of foundation models, ML knowledge is no longer a must-have for building Al applications.</a:t>
            </a:r>
          </a:p>
          <a:p>
            <a:pPr marL="0" indent="0">
              <a:buNone/>
            </a:pPr>
            <a:r>
              <a:rPr lang="en-IN" sz="1900" dirty="0"/>
              <a:t>However, ML knowledge is still extremely valuable, as it expands the set of tools that you can use and helps troubleshooting when a model doesn't work as expected.</a:t>
            </a:r>
          </a:p>
          <a:p>
            <a:pPr marL="0" indent="0">
              <a:buNone/>
            </a:pPr>
            <a:r>
              <a:rPr lang="en-IN" sz="1900" dirty="0"/>
              <a:t>The new AI engineering workflow rewards those who can iterate fast. With AI models readily available today, it’s possible to start with building the product first, and only invest in data and models once the product shows promise</a:t>
            </a:r>
          </a:p>
          <a:p>
            <a:pPr marL="0" indent="0">
              <a:buNone/>
            </a:pPr>
            <a:endParaRPr lang="en-US" dirty="0"/>
          </a:p>
        </p:txBody>
      </p:sp>
      <p:pic>
        <p:nvPicPr>
          <p:cNvPr id="4" name="Picture 3">
            <a:extLst>
              <a:ext uri="{FF2B5EF4-FFF2-40B4-BE49-F238E27FC236}">
                <a16:creationId xmlns:a16="http://schemas.microsoft.com/office/drawing/2014/main" id="{AC0BA348-E289-0CCF-B74E-3C9A62F0E14A}"/>
              </a:ext>
            </a:extLst>
          </p:cNvPr>
          <p:cNvPicPr>
            <a:picLocks noChangeAspect="1"/>
          </p:cNvPicPr>
          <p:nvPr/>
        </p:nvPicPr>
        <p:blipFill>
          <a:blip r:embed="rId2"/>
          <a:stretch>
            <a:fillRect/>
          </a:stretch>
        </p:blipFill>
        <p:spPr>
          <a:xfrm>
            <a:off x="2863850" y="5263024"/>
            <a:ext cx="6464300" cy="749300"/>
          </a:xfrm>
          <a:prstGeom prst="rect">
            <a:avLst/>
          </a:prstGeom>
          <a:ln>
            <a:solidFill>
              <a:schemeClr val="tx1"/>
            </a:solidFill>
          </a:ln>
        </p:spPr>
      </p:pic>
    </p:spTree>
    <p:extLst>
      <p:ext uri="{BB962C8B-B14F-4D97-AF65-F5344CB8AC3E}">
        <p14:creationId xmlns:p14="http://schemas.microsoft.com/office/powerpoint/2010/main" val="34367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6F2"/>
        </a:solidFill>
        <a:effectLst/>
      </p:bgPr>
    </p:bg>
    <p:spTree>
      <p:nvGrpSpPr>
        <p:cNvPr id="1" name="">
          <a:extLst>
            <a:ext uri="{FF2B5EF4-FFF2-40B4-BE49-F238E27FC236}">
              <a16:creationId xmlns:a16="http://schemas.microsoft.com/office/drawing/2014/main" id="{540DA198-63B1-DD09-6ACC-D53315E8E1C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44F92CE-1696-1592-147B-32F779939EE3}"/>
              </a:ext>
            </a:extLst>
          </p:cNvPr>
          <p:cNvSpPr txBox="1"/>
          <p:nvPr/>
        </p:nvSpPr>
        <p:spPr>
          <a:xfrm>
            <a:off x="4106559" y="1386358"/>
            <a:ext cx="4293483" cy="3877985"/>
          </a:xfrm>
          <a:prstGeom prst="rect">
            <a:avLst/>
          </a:prstGeom>
          <a:noFill/>
        </p:spPr>
        <p:txBody>
          <a:bodyPr wrap="none" rtlCol="0">
            <a:spAutoFit/>
          </a:bodyPr>
          <a:lstStyle/>
          <a:p>
            <a:r>
              <a:rPr lang="en-IN" sz="2400" dirty="0"/>
              <a:t>In the next part, we will discuss</a:t>
            </a:r>
          </a:p>
          <a:p>
            <a:endParaRPr lang="en-IN" sz="2400" b="1" dirty="0">
              <a:latin typeface="Dyson Kannada Book" panose="020B0503030204020306" pitchFamily="34" charset="0"/>
              <a:ea typeface="Dyson Kannada Book" panose="020B0503030204020306" pitchFamily="34" charset="0"/>
              <a:cs typeface="Dyson Kannada Book" panose="020B0503030204020306" pitchFamily="34" charset="0"/>
            </a:endParaRPr>
          </a:p>
          <a:p>
            <a:endParaRPr lang="en-IN" sz="2400" b="1" dirty="0">
              <a:latin typeface="Dyson Kannada Book" panose="020B0503030204020306" pitchFamily="34" charset="0"/>
              <a:ea typeface="Dyson Kannada Book" panose="020B0503030204020306" pitchFamily="34" charset="0"/>
              <a:cs typeface="Dyson Kannada Book" panose="020B0503030204020306" pitchFamily="34" charset="0"/>
            </a:endParaRPr>
          </a:p>
          <a:p>
            <a:r>
              <a:rPr lang="en-IN" dirty="0"/>
              <a:t>Multilingual Challenges in Training Data</a:t>
            </a:r>
          </a:p>
          <a:p>
            <a:r>
              <a:rPr lang="en-IN" dirty="0"/>
              <a:t>The Limitations of Seq2Seq </a:t>
            </a:r>
          </a:p>
          <a:p>
            <a:r>
              <a:rPr lang="en-IN" dirty="0"/>
              <a:t>The Attention Mechanism </a:t>
            </a:r>
          </a:p>
          <a:p>
            <a:r>
              <a:rPr lang="en-IN" dirty="0"/>
              <a:t>Inside the Transformer Block</a:t>
            </a:r>
          </a:p>
          <a:p>
            <a:r>
              <a:rPr lang="en-IN" dirty="0"/>
              <a:t>The Rise of Sparsity</a:t>
            </a:r>
            <a:br>
              <a:rPr lang="en-IN" dirty="0"/>
            </a:br>
            <a:r>
              <a:rPr lang="en-IN" dirty="0"/>
              <a:t> </a:t>
            </a:r>
            <a:endParaRPr lang="en-IN" dirty="0">
              <a:ea typeface="Dyson Kannada Book" panose="020B0503030204020306" pitchFamily="34" charset="0"/>
              <a:cs typeface="Dyson Kannada Book" panose="020B0503030204020306" pitchFamily="34" charset="0"/>
            </a:endParaRPr>
          </a:p>
          <a:p>
            <a:r>
              <a:rPr lang="en-IN" dirty="0">
                <a:ea typeface="Dyson Kannada Book" panose="020B0503030204020306" pitchFamily="34" charset="0"/>
                <a:cs typeface="Dyson Kannada Book" panose="020B0503030204020306" pitchFamily="34" charset="0"/>
              </a:rPr>
              <a:t>and much more…</a:t>
            </a:r>
          </a:p>
          <a:p>
            <a:endParaRPr lang="en-IN" sz="2400" b="1" dirty="0">
              <a:latin typeface="Dyson Kannada Book" panose="020B0503030204020306" pitchFamily="34" charset="0"/>
              <a:ea typeface="Dyson Kannada Book" panose="020B0503030204020306" pitchFamily="34" charset="0"/>
              <a:cs typeface="Dyson Kannada Book" panose="020B0503030204020306" pitchFamily="34" charset="0"/>
            </a:endParaRPr>
          </a:p>
          <a:p>
            <a:endParaRPr lang="en-US" sz="2400" b="1" dirty="0">
              <a:latin typeface="Dyson Kannada Book" panose="020B0503030204020306" pitchFamily="34" charset="0"/>
              <a:ea typeface="Dyson Kannada Book" panose="020B0503030204020306" pitchFamily="34" charset="0"/>
              <a:cs typeface="Dyson Kannada Book" panose="020B0503030204020306" pitchFamily="34" charset="0"/>
            </a:endParaRPr>
          </a:p>
        </p:txBody>
      </p:sp>
      <p:pic>
        <p:nvPicPr>
          <p:cNvPr id="9" name="Picture 8" descr="A brown and white owl on a branch&#10;&#10;AI-generated content may be incorrect.">
            <a:extLst>
              <a:ext uri="{FF2B5EF4-FFF2-40B4-BE49-F238E27FC236}">
                <a16:creationId xmlns:a16="http://schemas.microsoft.com/office/drawing/2014/main" id="{F254D392-6188-DEBA-D514-705B6B60DBF2}"/>
              </a:ext>
            </a:extLst>
          </p:cNvPr>
          <p:cNvPicPr>
            <a:picLocks noChangeAspect="1"/>
          </p:cNvPicPr>
          <p:nvPr/>
        </p:nvPicPr>
        <p:blipFill>
          <a:blip r:embed="rId2">
            <a:alphaModFix amt="20000"/>
          </a:blip>
          <a:stretch>
            <a:fillRect/>
          </a:stretch>
        </p:blipFill>
        <p:spPr>
          <a:xfrm>
            <a:off x="788730" y="3953347"/>
            <a:ext cx="1944000" cy="2202051"/>
          </a:xfrm>
          <a:prstGeom prst="rect">
            <a:avLst/>
          </a:prstGeom>
        </p:spPr>
      </p:pic>
      <p:pic>
        <p:nvPicPr>
          <p:cNvPr id="8" name="Picture 7" descr="A brown and white owl on a branch&#10;&#10;AI-generated content may be incorrect.">
            <a:extLst>
              <a:ext uri="{FF2B5EF4-FFF2-40B4-BE49-F238E27FC236}">
                <a16:creationId xmlns:a16="http://schemas.microsoft.com/office/drawing/2014/main" id="{2DD026E2-B7A2-2930-FC15-4027A66148BA}"/>
              </a:ext>
            </a:extLst>
          </p:cNvPr>
          <p:cNvPicPr>
            <a:picLocks noChangeAspect="1"/>
          </p:cNvPicPr>
          <p:nvPr/>
        </p:nvPicPr>
        <p:blipFill>
          <a:blip r:embed="rId2">
            <a:alphaModFix amt="20000"/>
          </a:blip>
          <a:stretch>
            <a:fillRect/>
          </a:stretch>
        </p:blipFill>
        <p:spPr>
          <a:xfrm>
            <a:off x="9245600" y="4137303"/>
            <a:ext cx="1944000" cy="2202051"/>
          </a:xfrm>
          <a:prstGeom prst="rect">
            <a:avLst/>
          </a:prstGeom>
        </p:spPr>
      </p:pic>
      <p:pic>
        <p:nvPicPr>
          <p:cNvPr id="10" name="Picture 9" descr="A brown and white owl on a branch&#10;&#10;AI-generated content may be incorrect.">
            <a:extLst>
              <a:ext uri="{FF2B5EF4-FFF2-40B4-BE49-F238E27FC236}">
                <a16:creationId xmlns:a16="http://schemas.microsoft.com/office/drawing/2014/main" id="{784EA62C-FCCD-7E3C-BC4F-CA0F7866899D}"/>
              </a:ext>
            </a:extLst>
          </p:cNvPr>
          <p:cNvPicPr>
            <a:picLocks noChangeAspect="1"/>
          </p:cNvPicPr>
          <p:nvPr/>
        </p:nvPicPr>
        <p:blipFill>
          <a:blip r:embed="rId2">
            <a:alphaModFix amt="20000"/>
          </a:blip>
          <a:stretch>
            <a:fillRect/>
          </a:stretch>
        </p:blipFill>
        <p:spPr>
          <a:xfrm>
            <a:off x="8889100" y="1021190"/>
            <a:ext cx="1944000" cy="2202051"/>
          </a:xfrm>
          <a:prstGeom prst="rect">
            <a:avLst/>
          </a:prstGeom>
        </p:spPr>
      </p:pic>
      <p:pic>
        <p:nvPicPr>
          <p:cNvPr id="2" name="Picture 1" descr="A brown and white owl on a branch&#10;&#10;AI-generated content may be incorrect.">
            <a:extLst>
              <a:ext uri="{FF2B5EF4-FFF2-40B4-BE49-F238E27FC236}">
                <a16:creationId xmlns:a16="http://schemas.microsoft.com/office/drawing/2014/main" id="{D0397631-C7F7-5BAB-93CB-3D90747E1459}"/>
              </a:ext>
            </a:extLst>
          </p:cNvPr>
          <p:cNvPicPr>
            <a:picLocks noChangeAspect="1"/>
          </p:cNvPicPr>
          <p:nvPr/>
        </p:nvPicPr>
        <p:blipFill>
          <a:blip r:embed="rId2">
            <a:alphaModFix amt="20000"/>
          </a:blip>
          <a:stretch>
            <a:fillRect/>
          </a:stretch>
        </p:blipFill>
        <p:spPr>
          <a:xfrm>
            <a:off x="1918030" y="636864"/>
            <a:ext cx="1944000" cy="2202051"/>
          </a:xfrm>
          <a:prstGeom prst="rect">
            <a:avLst/>
          </a:prstGeom>
        </p:spPr>
      </p:pic>
    </p:spTree>
    <p:extLst>
      <p:ext uri="{BB962C8B-B14F-4D97-AF65-F5344CB8AC3E}">
        <p14:creationId xmlns:p14="http://schemas.microsoft.com/office/powerpoint/2010/main" val="3853690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1385</TotalTime>
  <Words>469</Words>
  <Application>Microsoft Macintosh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Dyson Kannada Book</vt:lpstr>
      <vt:lpstr>Office Theme</vt:lpstr>
      <vt:lpstr>PowerPoint Presentation</vt:lpstr>
      <vt:lpstr>A universe of new applications come to the forefront.</vt:lpstr>
      <vt:lpstr>Al's greatest strength is personalizing experiences at scale.</vt:lpstr>
      <vt:lpstr>The path from a simple demo to a production-ready product is not linear.</vt:lpstr>
      <vt:lpstr>The best model is a moving target.</vt:lpstr>
      <vt:lpstr>AI Stack deals with Interface, Models and Infrastructure. </vt:lpstr>
      <vt:lpstr>A Phased Approach to Automation: Crawl, Walk, Run</vt:lpstr>
      <vt:lpstr>Full Stack vs ML Engineers vs AI Engineers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Etqad Khan</dc:creator>
  <cp:lastModifiedBy>Etqad Khan</cp:lastModifiedBy>
  <cp:revision>13</cp:revision>
  <dcterms:created xsi:type="dcterms:W3CDTF">2025-12-30T15:27:44Z</dcterms:created>
  <dcterms:modified xsi:type="dcterms:W3CDTF">2026-01-03T06:43:26Z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ee8bbd-df84-49ff-a05e-7819f670e0cf_Enabled">
    <vt:lpwstr>true</vt:lpwstr>
  </property>
  <property fmtid="{D5CDD505-2E9C-101B-9397-08002B2CF9AE}" pid="3" name="MSIP_Label_4fee8bbd-df84-49ff-a05e-7819f670e0cf_SetDate">
    <vt:lpwstr>2025-12-30T16:35:26Z</vt:lpwstr>
  </property>
  <property fmtid="{D5CDD505-2E9C-101B-9397-08002B2CF9AE}" pid="4" name="MSIP_Label_4fee8bbd-df84-49ff-a05e-7819f670e0cf_Method">
    <vt:lpwstr>Privileged</vt:lpwstr>
  </property>
  <property fmtid="{D5CDD505-2E9C-101B-9397-08002B2CF9AE}" pid="5" name="MSIP_Label_4fee8bbd-df84-49ff-a05e-7819f670e0cf_Name">
    <vt:lpwstr>4fee8bbd-df84-49ff-a05e-7819f670e0cf</vt:lpwstr>
  </property>
  <property fmtid="{D5CDD505-2E9C-101B-9397-08002B2CF9AE}" pid="6" name="MSIP_Label_4fee8bbd-df84-49ff-a05e-7819f670e0cf_SiteId">
    <vt:lpwstr>b6e8236b-ceb2-401d-9169-2917d0b07d48</vt:lpwstr>
  </property>
  <property fmtid="{D5CDD505-2E9C-101B-9397-08002B2CF9AE}" pid="7" name="MSIP_Label_4fee8bbd-df84-49ff-a05e-7819f670e0cf_ActionId">
    <vt:lpwstr>a546a21f-d26a-4109-902b-0ab5d42cc219</vt:lpwstr>
  </property>
  <property fmtid="{D5CDD505-2E9C-101B-9397-08002B2CF9AE}" pid="8" name="MSIP_Label_4fee8bbd-df84-49ff-a05e-7819f670e0cf_ContentBits">
    <vt:lpwstr>0</vt:lpwstr>
  </property>
  <property fmtid="{D5CDD505-2E9C-101B-9397-08002B2CF9AE}" pid="9" name="MSIP_Label_4fee8bbd-df84-49ff-a05e-7819f670e0cf_Tag">
    <vt:lpwstr>50, 0, 1, 1</vt:lpwstr>
  </property>
</Properties>
</file>